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6" r:id="rId3"/>
    <p:sldId id="273" r:id="rId4"/>
    <p:sldId id="275" r:id="rId5"/>
    <p:sldId id="274" r:id="rId6"/>
    <p:sldId id="270" r:id="rId7"/>
    <p:sldId id="276" r:id="rId8"/>
    <p:sldId id="277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84C8B-17FE-4E8C-B01C-936A33200171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FD22A-0D3B-4701-86AE-2CAE77FC744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Complete the L4/L5 sheets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8E7B9-BCC1-4067-ACCC-24AA54B6573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2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95BC-674D-4156-A088-2CBCDCC12260}" type="datetimeFigureOut">
              <a:rPr lang="en-US" smtClean="0"/>
              <a:pPr/>
              <a:t>2/22/2021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83864-12B6-4811-9B47-E73133114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millsave.com/Michael/soil3.jpg&amp;imgrefurl=http://www.millsave.com/Michael/picturecredits.html&amp;usg=__vk3Dd9Z02tnKUBeSxoUrIIR-iX8=&amp;h=314&amp;w=292&amp;sz=32&amp;hl=en&amp;start=2&amp;tbnid=0sPY7XGXYdsbYM:&amp;tbnh=117&amp;tbnw=109&amp;prev=/images?q=pollution+clip+art&amp;gbv=2&amp;hl=en&amp;safe=stri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i64.photobucket.com/albums/h194/GOODSTUFF1852/Montreal_Protocol.jpg&amp;imgrefurl=http://blog.360.yahoo.com/blog-UDz6boE2dKlpG5VvxoR2r4zCDqJY?l=11&amp;u=15&amp;mx=97&amp;lmt=5&amp;usg=__kCh0IeUywHqYvxmHBzmEna4PGsA=&amp;h=365&amp;w=500&amp;sz=20&amp;hl=en&amp;start=4&amp;tbnid=uGKR3rB9fgrmyM:&amp;tbnh=95&amp;tbnw=130&amp;prev=/images?q=ozone+layer+clip+art&amp;gbv=2&amp;hl=en&amp;safe=strict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www.clipartheaven.com/clipart/public_issues/pollution_09.gif&amp;imgrefurl=http://www.clipartheaven.com/show/clipart/public_issues/pollution_09-gif.html&amp;usg=__1-kpP-Z3ohzoHU8V3FmVvN-_1Qg=&amp;h=588&amp;w=407&amp;sz=36&amp;hl=en&amp;start=4&amp;tbnid=wYMk7eUlTVtMEM:&amp;tbnh=135&amp;tbnw=93&amp;prev=/images?q=pollution+clip+art&amp;gbv=2&amp;hl=en&amp;safe=stri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uk/imgres?imgurl=http://www.drdelphinium.com/images/recycle_sign.jpg&amp;imgrefurl=http://www.drdelphinium.com/vase_recycling.asp&amp;usg=__27ae1x6FrdUmdIqrZSXMZBV3aEI=&amp;h=464&amp;w=498&amp;sz=28&amp;hl=en&amp;start=2&amp;tbnid=KxUgTLuqApOzYM:&amp;tbnh=121&amp;tbnw=130&amp;prev=/images?q=recycle&amp;gbv=2&amp;hl=en&amp;safe=stric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images.google.co.uk/imgres?imgurl=http://www.newscientist.com/blog/environment/uploaded_images/bag-710077.jpg&amp;imgrefurl=http://www.newscientist.com/blog/environment/2007_04_01_archive.html&amp;usg=__73utAG6hcEvUFfN2kyJXSvVdQRA=&amp;h=800&amp;w=800&amp;sz=230&amp;hl=en&amp;start=3&amp;tbnid=qp-8p1TbKYJqYM:&amp;tbnh=143&amp;tbnw=143&amp;prev=/images?q=bag+for+life&amp;gbv=2&amp;hl=en&amp;safe=stric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dir.coolclips.com/Nature/Environment/Pollution/pollution_destroying_natural_habitats_CoolClips_vc006278.jpg&amp;imgrefurl=http://dir.coolclips.com/Nature/Environment/Pollution/Pollution_destroying_natural_habitats_vc006278.html&amp;usg=__w62qPqksXWHt3DMHGoaErUq4psE=&amp;h=263&amp;w=375&amp;sz=67&amp;hl=en&amp;start=9&amp;sig2=aFBKFjKBw8asZT3kbqpkjQ&amp;zoom=1&amp;itbs=1&amp;tbnid=PWIFvoCzcKTJyM:&amp;tbnh=86&amp;tbnw=122&amp;prev=/search?q=pollution+clip+art&amp;hl=en&amp;safe=vss&amp;biw=1255&amp;bih=587&amp;gbv=2&amp;sout=1&amp;tbm=isch&amp;ei=xjDBTePTKpOxhQfEwPixB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.uk/imgres?imgurl=http://www.desplaines.org/images/ClipArt/ClipArt-EarthDay.jpg&amp;imgrefurl=http://www.desplaines.org/Community/SpecialEvents/2008/EarthDayYouthFair.asp&amp;usg=__ooBjyrt7KDndgR-shpAFP4_qiMg=&amp;h=184&amp;w=150&amp;sz=25&amp;hl=en&amp;start=28&amp;tbnid=1VPuMO7XM9rnbM:&amp;tbnh=102&amp;tbnw=83&amp;prev=/images?q=earth+clip+art&amp;start=21&amp;gbv=2&amp;hl=en&amp;safe=strict&amp;sa=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.uk/imgres?imgurl=http://www.clipartheaven.com/clipart/public_issues/pollution_-_water_1.gif&amp;imgrefurl=http://www.clipartheaven.com/show/clipart/public_issues/pollution_-_water_1-gif.html&amp;usg=__hYDmfwNU7yr9cAHHQOc_K57fYkY=&amp;h=457&amp;w=490&amp;sz=15&amp;hl=en&amp;start=3&amp;sig2=oGUsCP5qqgkMfE_ZkpVKwQ&amp;zoom=1&amp;itbs=1&amp;tbnid=mAWmXcCtNX7KiM:&amp;tbnh=121&amp;tbnw=130&amp;prev=/search?q=pollution+clip+art&amp;hl=en&amp;safe=vss&amp;biw=1255&amp;bih=587&amp;gbv=2&amp;sout=1&amp;tbm=isch&amp;ei=xjDBTePTKpOxhQfEwPixB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uk/imgres?imgurl=http://www.abheritage.ca/abnature/environmental/graphics/pollution_clip.gif&amp;imgrefurl=http://www.abheritage.ca/abnature/environmental/humans_enviro.htm&amp;usg=__xxw5aHsP3X78YUKWYXR0hq2FKvk=&amp;h=135&amp;w=125&amp;sz=4&amp;hl=en&amp;start=20&amp;sig2=iXCRpmmT0VHPyIHEdWeDKg&amp;zoom=1&amp;itbs=1&amp;tbnid=3yzgWg6ZK7obVM:&amp;tbnh=92&amp;tbnw=85&amp;prev=/search?q=pollution+clip+art&amp;hl=en&amp;safe=vss&amp;biw=1255&amp;bih=587&amp;gbv=2&amp;sout=1&amp;tbm=isch&amp;ei=xjDBTePTKpOxhQfEwPixB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.uk/imgres?imgurl=http://science.phillipmartin.info/science_pollution.gif&amp;imgrefurl=http://science.phillipmartin.info/science_pollution.html&amp;usg=__lkEDH6uCIHKHnTdHP-CgweTbDR4=&amp;h=486&amp;w=648&amp;sz=69&amp;hl=en&amp;start=16&amp;sig2=_dsJkwOxMLqJtpVBcBFg3g&amp;zoom=1&amp;itbs=1&amp;tbnid=Q3rk2Xa9JZn1hM:&amp;tbnh=103&amp;tbnw=137&amp;prev=/search?q=pollution+clip+art&amp;hl=en&amp;safe=vss&amp;biw=1255&amp;bih=587&amp;gbv=2&amp;sout=1&amp;tbm=isch&amp;ei=xjDBTePTKpOxhQfEwPixB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 b="1" u="sng" dirty="0"/>
          </a:p>
          <a:p>
            <a:pPr>
              <a:lnSpc>
                <a:spcPct val="90000"/>
              </a:lnSpc>
            </a:pPr>
            <a:endParaRPr lang="en-GB" sz="2800" b="1" u="sng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  <a:endParaRPr lang="en-GB" sz="2000" dirty="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484438" y="2636838"/>
            <a:ext cx="3960812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600" dirty="0">
                <a:latin typeface="Comic Sans MS" panose="030F0702030302020204" pitchFamily="66" charset="0"/>
              </a:rPr>
              <a:t>Ways that humans are </a:t>
            </a:r>
          </a:p>
          <a:p>
            <a:pPr algn="ctr"/>
            <a:r>
              <a:rPr lang="en-GB" sz="2600" dirty="0">
                <a:latin typeface="Comic Sans MS" panose="030F0702030302020204" pitchFamily="66" charset="0"/>
              </a:rPr>
              <a:t>destroying the earth: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1403350" y="1844675"/>
            <a:ext cx="10810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1187450" y="3789363"/>
            <a:ext cx="12969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>
            <a:off x="6372225" y="1628775"/>
            <a:ext cx="7921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6372225" y="3789363"/>
            <a:ext cx="11525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63575" y="1504950"/>
            <a:ext cx="18678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Global Warming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784975" y="1360488"/>
            <a:ext cx="1709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Deforestation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55650" y="4221163"/>
            <a:ext cx="25090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dirty="0">
              <a:latin typeface="Arial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Extinction of </a:t>
            </a:r>
            <a:r>
              <a:rPr lang="en-GB" dirty="0" smtClean="0">
                <a:latin typeface="Comic Sans MS" panose="030F0702030302020204" pitchFamily="66" charset="0"/>
              </a:rPr>
              <a:t>animals</a:t>
            </a:r>
            <a:endParaRPr lang="en-GB" dirty="0">
              <a:latin typeface="Arial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216775" y="4600575"/>
            <a:ext cx="1087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Pollution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4140200" y="15573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276600" y="1196975"/>
            <a:ext cx="2223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Greenhouse effect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6443663" y="32131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7216775" y="3016250"/>
            <a:ext cx="1188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Acid Rain</a:t>
            </a:r>
          </a:p>
        </p:txBody>
      </p:sp>
      <p:pic>
        <p:nvPicPr>
          <p:cNvPr id="9233" name="Picture 17" descr="soil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565400"/>
            <a:ext cx="1038225" cy="1114425"/>
          </a:xfrm>
          <a:prstGeom prst="rect">
            <a:avLst/>
          </a:prstGeom>
          <a:noFill/>
        </p:spPr>
      </p:pic>
      <p:pic>
        <p:nvPicPr>
          <p:cNvPr id="9234" name="Picture 18" descr="pollution_0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6716" y="536771"/>
            <a:ext cx="885825" cy="1285875"/>
          </a:xfrm>
          <a:prstGeom prst="rect">
            <a:avLst/>
          </a:prstGeom>
          <a:noFill/>
        </p:spPr>
      </p:pic>
      <p:pic>
        <p:nvPicPr>
          <p:cNvPr id="9235" name="Picture 19" descr="Montreal_Protocol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333375"/>
            <a:ext cx="1238250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800" dirty="0">
                <a:latin typeface="Comic Sans MS" pitchFamily="66" charset="0"/>
              </a:rPr>
              <a:t>What are the different ways that people are protecting the earth?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b="1" u="sng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GB" sz="2800" b="1" u="sng" dirty="0"/>
          </a:p>
          <a:p>
            <a:pPr>
              <a:lnSpc>
                <a:spcPct val="90000"/>
              </a:lnSpc>
            </a:pPr>
            <a:endParaRPr lang="en-GB" sz="2800" b="1" u="sng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b="1" dirty="0"/>
              <a:t>	</a:t>
            </a:r>
            <a:endParaRPr lang="en-GB" sz="2000" dirty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484438" y="2636838"/>
            <a:ext cx="3960812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Ways that humans are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protecting the earth: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403350" y="1844675"/>
            <a:ext cx="10810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187450" y="3789363"/>
            <a:ext cx="12969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6372225" y="1844675"/>
            <a:ext cx="649288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 flipV="1">
            <a:off x="6372225" y="3789363"/>
            <a:ext cx="11525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166813" y="150495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Recycling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927850" y="1289050"/>
            <a:ext cx="219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Renewable sources</a:t>
            </a:r>
          </a:p>
          <a:p>
            <a:r>
              <a:rPr lang="en-GB" dirty="0">
                <a:latin typeface="Comic Sans MS" panose="030F0702030302020204" pitchFamily="66" charset="0"/>
              </a:rPr>
              <a:t>of energy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79475" y="4456113"/>
            <a:ext cx="3251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Car sharing/public transport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228184" y="4680455"/>
            <a:ext cx="2734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‘Bags for life’ in </a:t>
            </a:r>
            <a:r>
              <a:rPr lang="en-GB" dirty="0" smtClean="0">
                <a:latin typeface="Comic Sans MS" panose="030F0702030302020204" pitchFamily="66" charset="0"/>
              </a:rPr>
              <a:t>shops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4349" name="Picture 13" descr="recycle_sig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830" y="2060575"/>
            <a:ext cx="1238250" cy="1152525"/>
          </a:xfrm>
          <a:prstGeom prst="rect">
            <a:avLst/>
          </a:prstGeom>
          <a:noFill/>
        </p:spPr>
      </p:pic>
      <p:pic>
        <p:nvPicPr>
          <p:cNvPr id="14350" name="Picture 14" descr="bag-71007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5188404"/>
            <a:ext cx="1362075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Religious people believe we should be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stewards</a:t>
            </a:r>
            <a:r>
              <a:rPr lang="en-GB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towards the world. What do you think this means?</a:t>
            </a: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3075" name="Content Placeholder 3" descr="envi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143125"/>
            <a:ext cx="2857500" cy="2184400"/>
          </a:xfrm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1520" y="4572000"/>
            <a:ext cx="8712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Hint :- Think about the job of a steward at a football event or a concert/ festival. What do they have to do?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3077" name="Picture 5" descr="stewar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564904"/>
            <a:ext cx="1500188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Definitions of stewardship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Comic Sans MS" pitchFamily="66" charset="0"/>
              </a:rPr>
              <a:t>A steward is like a caretaker who looks after and cares for the </a:t>
            </a:r>
            <a:r>
              <a:rPr lang="en-GB" sz="2800" dirty="0" smtClean="0">
                <a:latin typeface="Comic Sans MS" pitchFamily="66" charset="0"/>
              </a:rPr>
              <a:t>world.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>
                <a:latin typeface="Comic Sans MS" pitchFamily="66" charset="0"/>
              </a:rPr>
              <a:t>Stewardship is a God given responsibility to manage or control the Earth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>
                <a:latin typeface="Comic Sans MS" pitchFamily="66" charset="0"/>
              </a:rPr>
              <a:t>It means carefully looking after something for the real owner. </a:t>
            </a:r>
            <a:r>
              <a:rPr lang="en-GB" sz="2800" dirty="0" smtClean="0">
                <a:latin typeface="Comic Sans MS" pitchFamily="66" charset="0"/>
              </a:rPr>
              <a:t>Christians </a:t>
            </a:r>
            <a:r>
              <a:rPr lang="en-GB" sz="2800" dirty="0">
                <a:latin typeface="Comic Sans MS" pitchFamily="66" charset="0"/>
              </a:rPr>
              <a:t>and </a:t>
            </a:r>
            <a:r>
              <a:rPr lang="en-GB" sz="2800" dirty="0" smtClean="0">
                <a:latin typeface="Comic Sans MS" pitchFamily="66" charset="0"/>
              </a:rPr>
              <a:t>Muslims </a:t>
            </a:r>
            <a:r>
              <a:rPr lang="en-GB" sz="2800" dirty="0">
                <a:latin typeface="Comic Sans MS" pitchFamily="66" charset="0"/>
              </a:rPr>
              <a:t>believe the Earth belongs to God</a:t>
            </a:r>
            <a:r>
              <a:rPr lang="en-GB" dirty="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11266" name="Picture 2" descr="http://t1.gstatic.com/images?q=tbn:ANd9GcRFdfQyhuDU5piE5rEwZCYNNel_4AeYFyyMdvA8Ow8pKmtHLHgAf2TPtg:dir.coolclips.com/Nature/Environment/Pollution/pollution_destroying_natural_habitats_CoolClips_vc00627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840" y="5733256"/>
            <a:ext cx="153364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Religious people believe that human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beings are stewards and we should care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for the world and it is our responsibility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to do this.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latin typeface="Comic Sans MS" pitchFamily="66" charset="0"/>
              </a:rPr>
              <a:t>The term in Islam is ‘Khalifah.’</a:t>
            </a:r>
            <a:endParaRPr lang="en-US" b="1" dirty="0" smtClean="0">
              <a:latin typeface="Comic Sans MS" pitchFamily="66" charset="0"/>
            </a:endParaRPr>
          </a:p>
        </p:txBody>
      </p:sp>
      <p:pic>
        <p:nvPicPr>
          <p:cNvPr id="5124" name="Picture 5" descr="Greenpeac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77072"/>
            <a:ext cx="3593604" cy="247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dirty="0"/>
              <a:t>	</a:t>
            </a:r>
            <a:r>
              <a:rPr lang="en-GB" b="1" dirty="0">
                <a:latin typeface="Comic Sans MS" pitchFamily="66" charset="0"/>
              </a:rPr>
              <a:t>Muslims believe that Allah has handed the planet over to humans to look </a:t>
            </a:r>
            <a:r>
              <a:rPr lang="en-GB" b="1" dirty="0" smtClean="0">
                <a:latin typeface="Comic Sans MS" pitchFamily="66" charset="0"/>
              </a:rPr>
              <a:t>after</a:t>
            </a:r>
            <a:r>
              <a:rPr lang="en-GB" b="1" dirty="0" smtClean="0">
                <a:latin typeface="Comic Sans MS" pitchFamily="66" charset="0"/>
              </a:rPr>
              <a:t>. Humans </a:t>
            </a:r>
            <a:r>
              <a:rPr lang="en-GB" b="1" dirty="0">
                <a:latin typeface="Comic Sans MS" pitchFamily="66" charset="0"/>
              </a:rPr>
              <a:t>are guardians or </a:t>
            </a:r>
            <a:r>
              <a:rPr lang="en-GB" b="1" dirty="0" err="1">
                <a:latin typeface="Comic Sans MS" pitchFamily="66" charset="0"/>
              </a:rPr>
              <a:t>Khalifahs</a:t>
            </a:r>
            <a:r>
              <a:rPr lang="en-GB" b="1" dirty="0">
                <a:latin typeface="Comic Sans MS" pitchFamily="66" charset="0"/>
              </a:rPr>
              <a:t>.</a:t>
            </a:r>
          </a:p>
        </p:txBody>
      </p:sp>
      <p:pic>
        <p:nvPicPr>
          <p:cNvPr id="8197" name="Picture 5" descr="ClipArt-EarthDay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888" y="2349500"/>
            <a:ext cx="3222625" cy="396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So does “dominion” and “rule” mean we can do what we like?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NO – dominion means “kingship” implying we should rule wisely.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It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means being responsible for God’s world.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NO- doing what we like has led to the current situation where fossil fuels are running short, some species of animals are extinct and the world is heavily polluted.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218" name="Picture 2" descr="http://t2.gstatic.com/images?q=tbn:ANd9GcRLK-FOTQABsVxo2rN2S7BIa6m1TcSL8Fg5RLzFjJZfFy6aWzrAGyAQpVQ:www.clipartheaven.com/clipart/public_issues/pollution_-_water_1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343305"/>
            <a:ext cx="1382266" cy="1286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3600" dirty="0">
                <a:latin typeface="Comic Sans MS" pitchFamily="66" charset="0"/>
              </a:rPr>
              <a:t>WHAT DO YOU THINK?</a:t>
            </a:r>
          </a:p>
          <a:p>
            <a:pPr algn="ctr">
              <a:buFontTx/>
              <a:buNone/>
            </a:pPr>
            <a:endParaRPr lang="en-GB" sz="3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Did God make a mistake in giving</a:t>
            </a:r>
          </a:p>
          <a:p>
            <a:pPr>
              <a:buFontTx/>
              <a:buNone/>
            </a:pPr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humans the responsibility of looking </a:t>
            </a:r>
          </a:p>
          <a:p>
            <a:pPr>
              <a:buFontTx/>
              <a:buNone/>
            </a:pPr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after the </a:t>
            </a:r>
            <a:r>
              <a:rPr lang="en-GB" sz="3600" dirty="0" smtClean="0">
                <a:solidFill>
                  <a:srgbClr val="FF0000"/>
                </a:solidFill>
                <a:latin typeface="Comic Sans MS" pitchFamily="66" charset="0"/>
              </a:rPr>
              <a:t>world? Why?</a:t>
            </a:r>
            <a:endParaRPr lang="en-US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194" name="Picture 2" descr="http://t0.gstatic.com/images?q=tbn:ANd9GcSNcegXSc_q5t4391BC2HmZulDlrYm6o5aNVLwC1nVWo6f05Ch-wO7xNw:www.abheritage.ca/abnature/environmental/graphics/pollution_clip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933056"/>
            <a:ext cx="2321793" cy="2512999"/>
          </a:xfrm>
          <a:prstGeom prst="rect">
            <a:avLst/>
          </a:prstGeom>
          <a:noFill/>
        </p:spPr>
      </p:pic>
      <p:pic>
        <p:nvPicPr>
          <p:cNvPr id="8196" name="Picture 4" descr="http://t0.gstatic.com/images?q=tbn:ANd9GcSrV5fSli6TfgLqZSx0oG3bhqFmg4MA3CiAbtHFuYX-AwnZ1E-YxClhpFM:science.phillipmartin.info/science_pollution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149080"/>
            <a:ext cx="2837366" cy="2133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en-GB" dirty="0" smtClean="0">
                <a:latin typeface="Comic Sans MS" pitchFamily="66" charset="0"/>
              </a:rPr>
              <a:t>	</a:t>
            </a:r>
            <a:r>
              <a:rPr lang="en-GB" sz="5500" b="1" dirty="0" smtClean="0">
                <a:latin typeface="Comic Sans MS" pitchFamily="66" charset="0"/>
              </a:rPr>
              <a:t>“The world is there for us humans to enjoy; that’s all that matters.”</a:t>
            </a:r>
          </a:p>
          <a:p>
            <a:pPr algn="ctr">
              <a:buNone/>
            </a:pPr>
            <a:r>
              <a:rPr lang="en-GB" sz="5500" b="1" dirty="0">
                <a:latin typeface="Comic Sans MS" pitchFamily="66" charset="0"/>
              </a:rPr>
              <a:t>	</a:t>
            </a:r>
            <a:r>
              <a:rPr lang="en-GB" sz="5500" b="1" dirty="0" smtClean="0">
                <a:latin typeface="Comic Sans MS" pitchFamily="66" charset="0"/>
              </a:rPr>
              <a:t>Do you agree? </a:t>
            </a:r>
          </a:p>
          <a:p>
            <a:pPr algn="ctr">
              <a:buNone/>
            </a:pPr>
            <a:r>
              <a:rPr lang="en-GB" sz="5500" b="1" dirty="0" smtClean="0">
                <a:latin typeface="Comic Sans MS" pitchFamily="66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279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Religious people believe we should be stewards towards the world. What do you think this means?</vt:lpstr>
      <vt:lpstr>Definitions of stewardship</vt:lpstr>
      <vt:lpstr>PowerPoint Presentation</vt:lpstr>
      <vt:lpstr>PowerPoint Presentation</vt:lpstr>
      <vt:lpstr>So does “dominion” and “rule” mean we can do what we like?</vt:lpstr>
      <vt:lpstr>PowerPoint Presentation</vt:lpstr>
      <vt:lpstr>PowerPoint Presentation</vt:lpstr>
    </vt:vector>
  </TitlesOfParts>
  <Company>George Green's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</dc:title>
  <dc:creator>KMoore</dc:creator>
  <cp:lastModifiedBy>Adam Crouch</cp:lastModifiedBy>
  <cp:revision>17</cp:revision>
  <dcterms:created xsi:type="dcterms:W3CDTF">2009-09-24T11:54:25Z</dcterms:created>
  <dcterms:modified xsi:type="dcterms:W3CDTF">2021-02-22T13:21:57Z</dcterms:modified>
</cp:coreProperties>
</file>