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flip="none" rotWithShape="1">
          <a:gsLst>
            <a:gs pos="0">
              <a:srgbClr val="B1DDFF"/>
            </a:gs>
            <a:gs pos="100000">
              <a:srgbClr val="B1DDFF">
                <a:lumMod val="64000"/>
                <a:lumOff val="36000"/>
              </a:srgb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3" name="Rectangle 22"/>
          <p:cNvSpPr/>
          <p:nvPr/>
        </p:nvSpPr>
        <p:spPr>
          <a:xfrm>
            <a:off x="0" y="0"/>
            <a:ext cx="12192000" cy="6858000"/>
          </a:xfrm>
          <a:prstGeom prst="rect">
            <a:avLst/>
          </a:prstGeom>
          <a:blipFill dpi="0" rotWithShape="1">
            <a:blip r:embed="rId2">
              <a:alphaModFix amt="12000"/>
              <a:duotone>
                <a:schemeClr val="accent1">
                  <a:shade val="45000"/>
                  <a:satMod val="135000"/>
                </a:schemeClr>
                <a:prstClr val="white"/>
              </a:duotone>
            </a:blip>
            <a:srcRect/>
            <a:tile tx="-368300" ty="203200" sx="64000" sy="64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C</a:t>
            </a:r>
          </a:p>
        </p:txBody>
      </p:sp>
      <p:sp>
        <p:nvSpPr>
          <p:cNvPr id="10" name="Rectangle 9"/>
          <p:cNvSpPr/>
          <p:nvPr/>
        </p:nvSpPr>
        <p:spPr>
          <a:xfrm>
            <a:off x="1307870" y="1267730"/>
            <a:ext cx="9576262" cy="4307950"/>
          </a:xfrm>
          <a:prstGeom prst="rect">
            <a:avLst/>
          </a:prstGeom>
          <a:solidFill>
            <a:schemeClr val="tx2"/>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bg2"/>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bg1"/>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bg2"/>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2AED8E5B-0D98-4FE1-9B26-D1041E3A89F9}" type="datetimeFigureOut">
              <a:rPr lang="en-US" dirty="0"/>
              <a:t>2/25/2021</a:t>
            </a:fld>
            <a:endParaRPr lang="en-US" dirty="0"/>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bg2"/>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bg2"/>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B4159CD-DA3A-463F-AFEF-A68838A6859B}" type="datetimeFigureOut">
              <a:rPr lang="en-US" dirty="0"/>
              <a:t>2/25/2021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312A925-E007-46C2-84AB-35EE10DCAD39}" type="datetimeFigureOut">
              <a:rPr lang="en-US" dirty="0"/>
              <a:t>2/25/2021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73C2DCB-466C-4061-8D51-D3254DD77FA1}" type="datetimeFigureOut">
              <a:rPr lang="en-US" dirty="0"/>
              <a:t>2/25/2021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flip="none" rotWithShape="1">
          <a:gsLst>
            <a:gs pos="0">
              <a:schemeClr val="bg2">
                <a:tint val="80000"/>
                <a:shade val="100000"/>
                <a:satMod val="300000"/>
              </a:schemeClr>
            </a:gs>
            <a:gs pos="100000">
              <a:srgbClr val="B1DDFF">
                <a:lumMod val="64000"/>
                <a:lumOff val="36000"/>
              </a:srgb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5" name="Rectangle 14"/>
          <p:cNvSpPr/>
          <p:nvPr/>
        </p:nvSpPr>
        <p:spPr>
          <a:xfrm>
            <a:off x="0" y="0"/>
            <a:ext cx="12192000" cy="6858000"/>
          </a:xfrm>
          <a:prstGeom prst="rect">
            <a:avLst/>
          </a:prstGeom>
          <a:blipFill dpi="0" rotWithShape="1">
            <a:blip r:embed="rId2">
              <a:alphaModFix amt="12000"/>
              <a:duotone>
                <a:schemeClr val="accent2">
                  <a:shade val="45000"/>
                  <a:satMod val="135000"/>
                </a:schemeClr>
                <a:prstClr val="white"/>
              </a:duotone>
            </a:blip>
            <a:srcRect/>
            <a:tile tx="-368300" ty="203200" sx="64000" sy="64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C</a:t>
            </a:r>
          </a:p>
        </p:txBody>
      </p:sp>
      <p:sp>
        <p:nvSpPr>
          <p:cNvPr id="23" name="Rectangle 22"/>
          <p:cNvSpPr/>
          <p:nvPr/>
        </p:nvSpPr>
        <p:spPr>
          <a:xfrm>
            <a:off x="1307870" y="1267730"/>
            <a:ext cx="9576262" cy="4307950"/>
          </a:xfrm>
          <a:prstGeom prst="rect">
            <a:avLst/>
          </a:prstGeom>
          <a:solidFill>
            <a:schemeClr val="tx2"/>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bg2"/>
            </a:solidFill>
            <a:prstDash val="solid"/>
            <a:miter lim="800000"/>
          </a:ln>
          <a:effectLst/>
        </p:spPr>
      </p:sp>
      <p:sp>
        <p:nvSpPr>
          <p:cNvPr id="30" name="Rectangle 29"/>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bg1"/>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bg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8642357F-39F6-401C-9FF8-3072724998F3}" type="datetimeFigureOut">
              <a:rPr lang="en-US" dirty="0"/>
              <a:t>2/25/2021</a:t>
            </a:fld>
            <a:endParaRPr lang="en-US" dirty="0"/>
          </a:p>
        </p:txBody>
      </p:sp>
      <p:sp>
        <p:nvSpPr>
          <p:cNvPr id="5" name="Footer Placeholder 4"/>
          <p:cNvSpPr>
            <a:spLocks noGrp="1"/>
          </p:cNvSpPr>
          <p:nvPr>
            <p:ph type="ftr" sz="quarter" idx="11"/>
          </p:nvPr>
        </p:nvSpPr>
        <p:spPr>
          <a:xfrm>
            <a:off x="1453896" y="5212080"/>
            <a:ext cx="5907024" cy="228600"/>
          </a:xfrm>
        </p:spPr>
        <p:txBody>
          <a:bodyPr/>
          <a:lstStyle>
            <a:lvl1pPr algn="l">
              <a:defRPr>
                <a:solidFill>
                  <a:schemeClr val="bg2"/>
                </a:solidFill>
              </a:defRPr>
            </a:lvl1pPr>
          </a:lstStyle>
          <a:p>
            <a:endParaRPr lang="en-US" dirty="0"/>
          </a:p>
        </p:txBody>
      </p:sp>
      <p:sp>
        <p:nvSpPr>
          <p:cNvPr id="6" name="Slide Number Placeholder 5"/>
          <p:cNvSpPr>
            <a:spLocks noGrp="1"/>
          </p:cNvSpPr>
          <p:nvPr>
            <p:ph type="sldNum" sz="quarter" idx="12"/>
          </p:nvPr>
        </p:nvSpPr>
        <p:spPr>
          <a:xfrm>
            <a:off x="8604504" y="5212080"/>
            <a:ext cx="2112264" cy="228600"/>
          </a:xfrm>
        </p:spPr>
        <p:txBody>
          <a:bodyPr/>
          <a:lstStyle>
            <a:lvl1pPr>
              <a:defRPr>
                <a:solidFill>
                  <a:schemeClr val="bg2"/>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D5DB09B-D413-414E-B13F-B1984CD8FF65}" type="datetimeFigureOut">
              <a:rPr lang="en-US" dirty="0"/>
              <a:t>2/25/2021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238F992-55E7-4B2D-A6F1-8C9243CBFE1B}" type="datetimeFigureOut">
              <a:rPr lang="en-US" dirty="0"/>
              <a:t>2/25/2021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0298110-BAA6-4256-A2E5-BB66A47D2616}" type="datetimeFigureOut">
              <a:rPr lang="en-US" dirty="0"/>
              <a:t>2/25/2021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903892-3343-4E4E-B81B-70A099359AD2}" type="datetimeFigureOut">
              <a:rPr lang="en-US" dirty="0"/>
              <a:t>2/25/2021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ectangle 14"/>
          <p:cNvSpPr/>
          <p:nvPr/>
        </p:nvSpPr>
        <p:spPr>
          <a:xfrm>
            <a:off x="9020386" y="237744"/>
            <a:ext cx="2926080" cy="6382512"/>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5" name="Date Placeholder 4"/>
          <p:cNvSpPr>
            <a:spLocks noGrp="1"/>
          </p:cNvSpPr>
          <p:nvPr>
            <p:ph type="dt" sz="half" idx="10"/>
          </p:nvPr>
        </p:nvSpPr>
        <p:spPr/>
        <p:txBody>
          <a:bodyPr/>
          <a:lstStyle/>
          <a:p>
            <a:fld id="{00232F85-D33A-46AF-9088-5A7400C1018E}" type="datetimeFigureOut">
              <a:rPr lang="en-US" dirty="0"/>
              <a:t>2/25/2021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0" name="Rectangle 9"/>
          <p:cNvSpPr/>
          <p:nvPr/>
        </p:nvSpPr>
        <p:spPr>
          <a:xfrm>
            <a:off x="9020386" y="237744"/>
            <a:ext cx="2926080" cy="6382512"/>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rgbClr val="969696"/>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lvl1pPr>
              <a:defRPr>
                <a:effectLst>
                  <a:outerShdw blurRad="12700" dist="3810" dir="2700000" algn="tl" rotWithShape="0">
                    <a:prstClr val="black">
                      <a:alpha val="40000"/>
                    </a:prstClr>
                  </a:outerShdw>
                </a:effectLst>
              </a:defRPr>
            </a:lvl1pPr>
          </a:lstStyle>
          <a:p>
            <a:fld id="{3EB3A624-F501-46A9-B8CA-4949E24E27C8}" type="datetimeFigureOut">
              <a:rPr lang="en-US" dirty="0"/>
              <a:t>2/25/2021</a:t>
            </a:fld>
            <a:endParaRPr lang="en-US" dirty="0"/>
          </a:p>
        </p:txBody>
      </p:sp>
      <p:sp>
        <p:nvSpPr>
          <p:cNvPr id="12" name="Footer Placeholder 11"/>
          <p:cNvSpPr>
            <a:spLocks noGrp="1"/>
          </p:cNvSpPr>
          <p:nvPr>
            <p:ph type="ftr" sz="quarter" idx="11"/>
          </p:nvPr>
        </p:nvSpPr>
        <p:spPr/>
        <p:txBody>
          <a:bodyPr/>
          <a:lstStyle>
            <a:lvl1pPr algn="r">
              <a:defRPr lang="en-US" sz="1000" kern="1200" dirty="0">
                <a:solidFill>
                  <a:schemeClr val="tx1">
                    <a:lumMod val="75000"/>
                    <a:lumOff val="25000"/>
                  </a:schemeClr>
                </a:solidFill>
                <a:effectLst>
                  <a:outerShdw blurRad="12700" dist="3810" dir="2700000" algn="tl" rotWithShape="0">
                    <a:prstClr val="black">
                      <a:alpha val="40000"/>
                    </a:prstClr>
                  </a:outerShdw>
                </a:effectLst>
                <a:latin typeface="+mn-lt"/>
                <a:ea typeface="+mn-ea"/>
                <a:cs typeface="+mn-cs"/>
              </a:defRPr>
            </a:lvl1pPr>
          </a:lstStyle>
          <a:p>
            <a:endParaRPr lang="en-US" dirty="0"/>
          </a:p>
        </p:txBody>
      </p:sp>
      <p:sp>
        <p:nvSpPr>
          <p:cNvPr id="13" name="Slide Number Placeholder 12"/>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40C4D3C1-679D-44D8-8A9C-D402CE4EF569}" type="datetimeFigureOut">
              <a:rPr lang="en-US" dirty="0"/>
              <a:t>2/25/2021</a:t>
            </a:fld>
            <a:endParaRPr lang="en-US" dirty="0"/>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314667" y="6214535"/>
            <a:ext cx="1463040" cy="256032"/>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
        <p:nvSpPr>
          <p:cNvPr id="8" name="Rectangle 7"/>
          <p:cNvSpPr/>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2"/>
        </a:buClr>
        <a:buFont typeface="Arial" pitchFamily="34"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2"/>
        </a:buClr>
        <a:buFont typeface="Arial" pitchFamily="34"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biblehub.com/hebrew/5347.htm" TargetMode="External"/><Relationship Id="rId3" Type="http://schemas.openxmlformats.org/officeDocument/2006/relationships/hyperlink" Target="https://biblehub.com/hebrew/1254.htm" TargetMode="External"/><Relationship Id="rId7" Type="http://schemas.openxmlformats.org/officeDocument/2006/relationships/hyperlink" Target="https://biblehub.com/hebrew/2145.htm" TargetMode="External"/><Relationship Id="rId2" Type="http://schemas.openxmlformats.org/officeDocument/2006/relationships/hyperlink" Target="https://biblehub.com/hebrew/430.htm" TargetMode="External"/><Relationship Id="rId1" Type="http://schemas.openxmlformats.org/officeDocument/2006/relationships/slideLayout" Target="../slideLayouts/slideLayout2.xml"/><Relationship Id="rId6" Type="http://schemas.openxmlformats.org/officeDocument/2006/relationships/hyperlink" Target="https://biblehub.com/hebrew/853.htm" TargetMode="External"/><Relationship Id="rId5" Type="http://schemas.openxmlformats.org/officeDocument/2006/relationships/hyperlink" Target="https://biblehub.com/hebrew/6754.htm" TargetMode="External"/><Relationship Id="rId4" Type="http://schemas.openxmlformats.org/officeDocument/2006/relationships/hyperlink" Target="https://biblehub.com/hebrew/120.ht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Bd_bgq_Z5L0"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z="6600" dirty="0" smtClean="0"/>
              <a:t>Values: What matters most to humanists and Christians? </a:t>
            </a:r>
            <a:endParaRPr lang="en-GB" sz="6600" dirty="0"/>
          </a:p>
        </p:txBody>
      </p:sp>
    </p:spTree>
    <p:extLst>
      <p:ext uri="{BB962C8B-B14F-4D97-AF65-F5344CB8AC3E}">
        <p14:creationId xmlns:p14="http://schemas.microsoft.com/office/powerpoint/2010/main" val="13599901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8754" y="1165108"/>
            <a:ext cx="10058400" cy="1371600"/>
          </a:xfrm>
        </p:spPr>
        <p:txBody>
          <a:bodyPr>
            <a:normAutofit fontScale="90000"/>
          </a:bodyPr>
          <a:lstStyle/>
          <a:p>
            <a:r>
              <a:rPr lang="en-GB" u="sng" dirty="0" smtClean="0"/>
              <a:t>LO: To identify the difference between good and bad and why both exist</a:t>
            </a:r>
            <a:endParaRPr lang="en-GB" u="sng" dirty="0"/>
          </a:p>
        </p:txBody>
      </p:sp>
    </p:spTree>
    <p:extLst>
      <p:ext uri="{BB962C8B-B14F-4D97-AF65-F5344CB8AC3E}">
        <p14:creationId xmlns:p14="http://schemas.microsoft.com/office/powerpoint/2010/main" val="22380400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t>Let’s get you thinking…</a:t>
            </a:r>
            <a:endParaRPr lang="en-GB" u="sng" dirty="0"/>
          </a:p>
        </p:txBody>
      </p:sp>
      <p:sp>
        <p:nvSpPr>
          <p:cNvPr id="3" name="Content Placeholder 2"/>
          <p:cNvSpPr>
            <a:spLocks noGrp="1"/>
          </p:cNvSpPr>
          <p:nvPr>
            <p:ph idx="1"/>
          </p:nvPr>
        </p:nvSpPr>
        <p:spPr/>
        <p:txBody>
          <a:bodyPr>
            <a:normAutofit/>
          </a:bodyPr>
          <a:lstStyle/>
          <a:p>
            <a:r>
              <a:rPr lang="en-GB" sz="3600" dirty="0" smtClean="0"/>
              <a:t>What actions and behaviours do you think of as bad?</a:t>
            </a:r>
          </a:p>
          <a:p>
            <a:endParaRPr lang="en-GB" sz="3600" dirty="0"/>
          </a:p>
          <a:p>
            <a:r>
              <a:rPr lang="en-GB" sz="3600" dirty="0" smtClean="0"/>
              <a:t>Think about what you have also read in books, seen on TV, in movies or on the news…</a:t>
            </a:r>
            <a:endParaRPr lang="en-GB" sz="3600" dirty="0"/>
          </a:p>
        </p:txBody>
      </p:sp>
    </p:spTree>
    <p:extLst>
      <p:ext uri="{BB962C8B-B14F-4D97-AF65-F5344CB8AC3E}">
        <p14:creationId xmlns:p14="http://schemas.microsoft.com/office/powerpoint/2010/main" val="17569034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u="sng" dirty="0" smtClean="0"/>
              <a:t>At home, using large paper to answer… ask your family too. </a:t>
            </a:r>
            <a:endParaRPr lang="en-GB" u="sng" dirty="0"/>
          </a:p>
        </p:txBody>
      </p:sp>
      <p:sp>
        <p:nvSpPr>
          <p:cNvPr id="3" name="Content Placeholder 2"/>
          <p:cNvSpPr>
            <a:spLocks noGrp="1"/>
          </p:cNvSpPr>
          <p:nvPr>
            <p:ph idx="1"/>
          </p:nvPr>
        </p:nvSpPr>
        <p:spPr/>
        <p:txBody>
          <a:bodyPr>
            <a:normAutofit/>
          </a:bodyPr>
          <a:lstStyle/>
          <a:p>
            <a:r>
              <a:rPr lang="en-GB" sz="6000" dirty="0" smtClean="0"/>
              <a:t>Why do people do good things AND bad things? </a:t>
            </a:r>
          </a:p>
          <a:p>
            <a:r>
              <a:rPr lang="en-GB" sz="6000" dirty="0" smtClean="0"/>
              <a:t>Are we all a mixture of good and bad?</a:t>
            </a:r>
            <a:endParaRPr lang="en-GB" sz="6000" dirty="0"/>
          </a:p>
        </p:txBody>
      </p:sp>
    </p:spTree>
    <p:extLst>
      <p:ext uri="{BB962C8B-B14F-4D97-AF65-F5344CB8AC3E}">
        <p14:creationId xmlns:p14="http://schemas.microsoft.com/office/powerpoint/2010/main" val="1143272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Christians believe this…</a:t>
            </a:r>
            <a:endParaRPr lang="en-GB" dirty="0"/>
          </a:p>
        </p:txBody>
      </p:sp>
      <p:sp>
        <p:nvSpPr>
          <p:cNvPr id="3" name="Content Placeholder 2"/>
          <p:cNvSpPr>
            <a:spLocks noGrp="1"/>
          </p:cNvSpPr>
          <p:nvPr>
            <p:ph idx="1"/>
          </p:nvPr>
        </p:nvSpPr>
        <p:spPr/>
        <p:txBody>
          <a:bodyPr>
            <a:normAutofit/>
          </a:bodyPr>
          <a:lstStyle/>
          <a:p>
            <a:r>
              <a:rPr lang="en-GB" sz="2400" dirty="0" smtClean="0"/>
              <a:t>In Genesis 2, God </a:t>
            </a:r>
            <a:r>
              <a:rPr lang="en-GB" sz="2400" dirty="0"/>
              <a:t>said, “Let Us make man in Our image, after Our likeness, to rule over the fish of the sea and the birds of the air, over the livestock, and over all the earth itself and every creature that crawls upon it</a:t>
            </a:r>
            <a:r>
              <a:rPr lang="en-GB" sz="2400" dirty="0" smtClean="0"/>
              <a:t>.”</a:t>
            </a:r>
          </a:p>
          <a:p>
            <a:r>
              <a:rPr lang="en-GB" sz="2400" dirty="0" smtClean="0">
                <a:hlinkClick r:id="rId2" tooltip="430: EloHim (N-mp) -- gods -- the supreme God, magistrates, a superlative"/>
              </a:rPr>
              <a:t>So </a:t>
            </a:r>
            <a:r>
              <a:rPr lang="en-GB" sz="2400" dirty="0">
                <a:hlinkClick r:id="rId2" tooltip="430: EloHim (N-mp) -- gods -- the supreme God, magistrates, a superlative"/>
              </a:rPr>
              <a:t>God</a:t>
            </a:r>
            <a:r>
              <a:rPr lang="en-GB" sz="2400" dirty="0"/>
              <a:t> </a:t>
            </a:r>
            <a:r>
              <a:rPr lang="en-GB" sz="2400" dirty="0">
                <a:hlinkClick r:id="rId3" tooltip="1254: vaiyivRa (Conj-w :: V-Qal-ConsecImperf-3ms) -- To create, to cut down, select, feed"/>
              </a:rPr>
              <a:t>created</a:t>
            </a:r>
            <a:r>
              <a:rPr lang="en-GB" sz="2400" dirty="0"/>
              <a:t> </a:t>
            </a:r>
            <a:r>
              <a:rPr lang="en-GB" sz="2400" dirty="0">
                <a:hlinkClick r:id="rId4" tooltip="120: haaDam (Art :: N-ms) -- Ruddy, a human being"/>
              </a:rPr>
              <a:t>man</a:t>
            </a:r>
            <a:r>
              <a:rPr lang="en-GB" sz="2400" dirty="0"/>
              <a:t> </a:t>
            </a:r>
            <a:r>
              <a:rPr lang="en-GB" sz="2400" dirty="0">
                <a:hlinkClick r:id="rId5" tooltip="6754: betzalMo (Prep-b :: N-msc :: 3ms) -- A phantom, illusion, resemblance, a representative figure, an idol"/>
              </a:rPr>
              <a:t>in His own image;</a:t>
            </a:r>
            <a:r>
              <a:rPr lang="en-GB" sz="2400" dirty="0"/>
              <a:t> </a:t>
            </a:r>
            <a:r>
              <a:rPr lang="en-GB" sz="2400" dirty="0">
                <a:hlinkClick r:id="rId5" tooltip="6754: beTzelem (Prep-b :: N-msc) -- A phantom, illusion, resemblance, a representative figure, an idol"/>
              </a:rPr>
              <a:t>in the image</a:t>
            </a:r>
            <a:r>
              <a:rPr lang="en-GB" sz="2400" dirty="0"/>
              <a:t> </a:t>
            </a:r>
            <a:r>
              <a:rPr lang="en-GB" sz="2400" dirty="0">
                <a:hlinkClick r:id="rId2" tooltip="430: EloHim (N-mp) -- gods -- the supreme God, magistrates, a superlative"/>
              </a:rPr>
              <a:t>of God</a:t>
            </a:r>
            <a:r>
              <a:rPr lang="en-GB" sz="2400" dirty="0"/>
              <a:t> </a:t>
            </a:r>
            <a:r>
              <a:rPr lang="en-GB" sz="2400" dirty="0">
                <a:hlinkClick r:id="rId3" tooltip="1254: baRa (V-Qal-Perf-3ms) -- To create, to cut down, select, feed"/>
              </a:rPr>
              <a:t>He created</a:t>
            </a:r>
            <a:r>
              <a:rPr lang="en-GB" sz="2400" dirty="0"/>
              <a:t> </a:t>
            </a:r>
            <a:r>
              <a:rPr lang="en-GB" sz="2400" dirty="0">
                <a:hlinkClick r:id="rId6" tooltip="853: oTo (DirObjM :: 3ms) -- Untranslatable mark of the accusative case"/>
              </a:rPr>
              <a:t>him;</a:t>
            </a:r>
            <a:r>
              <a:rPr lang="en-GB" sz="2400" dirty="0"/>
              <a:t> </a:t>
            </a:r>
            <a:r>
              <a:rPr lang="en-GB" sz="2400" dirty="0">
                <a:hlinkClick r:id="rId7" tooltip="2145: zaChar (N-ms) -- Remembered, a male"/>
              </a:rPr>
              <a:t>male</a:t>
            </a:r>
            <a:r>
              <a:rPr lang="en-GB" sz="2400" dirty="0"/>
              <a:t> </a:t>
            </a:r>
            <a:r>
              <a:rPr lang="en-GB" sz="2400" dirty="0">
                <a:hlinkClick r:id="rId8" tooltip="5347: unekeVah (Conj-w :: N-fs) -- A female"/>
              </a:rPr>
              <a:t>and female</a:t>
            </a:r>
            <a:r>
              <a:rPr lang="en-GB" sz="2400" dirty="0"/>
              <a:t> </a:t>
            </a:r>
            <a:r>
              <a:rPr lang="en-GB" sz="2400" dirty="0">
                <a:hlinkClick r:id="rId3" tooltip="1254: baRa (V-Qal-Perf-3ms) -- To create, to cut down, select, feed"/>
              </a:rPr>
              <a:t>He created</a:t>
            </a:r>
            <a:r>
              <a:rPr lang="en-GB" sz="2400" dirty="0"/>
              <a:t> </a:t>
            </a:r>
            <a:r>
              <a:rPr lang="en-GB" sz="2400" dirty="0">
                <a:hlinkClick r:id="rId6" tooltip="853: oTam (DirObjM :: 3mp) -- Untranslatable mark of the accusative case"/>
              </a:rPr>
              <a:t>them.</a:t>
            </a:r>
            <a:r>
              <a:rPr lang="en-GB" sz="2400" dirty="0"/>
              <a:t> </a:t>
            </a:r>
            <a:endParaRPr lang="en-GB" sz="2400" dirty="0" smtClean="0"/>
          </a:p>
          <a:p>
            <a:r>
              <a:rPr lang="en-GB" sz="2400" dirty="0" smtClean="0"/>
              <a:t>God </a:t>
            </a:r>
            <a:r>
              <a:rPr lang="en-GB" sz="2400" dirty="0"/>
              <a:t>blessed them and said to them, “Be fruitful and multiply, and fill the earth and subdue it; rule over the fish of the sea and the birds of the air and every creature that crawls upon the earth.”…</a:t>
            </a:r>
            <a:endParaRPr lang="en-GB" sz="2400" dirty="0" smtClean="0"/>
          </a:p>
          <a:p>
            <a:endParaRPr lang="en-GB" sz="2400" dirty="0"/>
          </a:p>
        </p:txBody>
      </p:sp>
    </p:spTree>
    <p:extLst>
      <p:ext uri="{BB962C8B-B14F-4D97-AF65-F5344CB8AC3E}">
        <p14:creationId xmlns:p14="http://schemas.microsoft.com/office/powerpoint/2010/main" val="7299757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So God intended us to be in his image!</a:t>
            </a:r>
            <a:endParaRPr lang="en-GB" dirty="0"/>
          </a:p>
        </p:txBody>
      </p:sp>
      <p:sp>
        <p:nvSpPr>
          <p:cNvPr id="3" name="Content Placeholder 2"/>
          <p:cNvSpPr>
            <a:spLocks noGrp="1"/>
          </p:cNvSpPr>
          <p:nvPr>
            <p:ph idx="1"/>
          </p:nvPr>
        </p:nvSpPr>
        <p:spPr/>
        <p:txBody>
          <a:bodyPr>
            <a:normAutofit/>
          </a:bodyPr>
          <a:lstStyle/>
          <a:p>
            <a:r>
              <a:rPr lang="en-GB" sz="3600" dirty="0" smtClean="0"/>
              <a:t>Not just in physical form but in his good characteristics and qualities too however…</a:t>
            </a:r>
            <a:endParaRPr lang="en-GB" sz="3600" dirty="0"/>
          </a:p>
        </p:txBody>
      </p:sp>
    </p:spTree>
    <p:extLst>
      <p:ext uri="{BB962C8B-B14F-4D97-AF65-F5344CB8AC3E}">
        <p14:creationId xmlns:p14="http://schemas.microsoft.com/office/powerpoint/2010/main" val="29049589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So how did ‘bad’ enter the world?</a:t>
            </a:r>
            <a:endParaRPr lang="en-GB" dirty="0"/>
          </a:p>
        </p:txBody>
      </p:sp>
      <p:sp>
        <p:nvSpPr>
          <p:cNvPr id="3" name="Content Placeholder 2"/>
          <p:cNvSpPr>
            <a:spLocks noGrp="1"/>
          </p:cNvSpPr>
          <p:nvPr>
            <p:ph idx="1"/>
          </p:nvPr>
        </p:nvSpPr>
        <p:spPr/>
        <p:txBody>
          <a:bodyPr/>
          <a:lstStyle/>
          <a:p>
            <a:r>
              <a:rPr lang="en-GB" dirty="0" smtClean="0"/>
              <a:t>In Genesis 3 (It didn’t take long)</a:t>
            </a:r>
          </a:p>
          <a:p>
            <a:r>
              <a:rPr lang="en-GB" dirty="0" smtClean="0"/>
              <a:t> </a:t>
            </a:r>
            <a:r>
              <a:rPr lang="en-GB" dirty="0">
                <a:hlinkClick r:id="rId2"/>
              </a:rPr>
              <a:t>https://</a:t>
            </a:r>
            <a:r>
              <a:rPr lang="en-GB" dirty="0" smtClean="0">
                <a:hlinkClick r:id="rId2"/>
              </a:rPr>
              <a:t>www.youtube.com/watch?v=Bd_bgq_Z5L0</a:t>
            </a:r>
            <a:endParaRPr lang="en-GB" dirty="0" smtClean="0"/>
          </a:p>
          <a:p>
            <a:endParaRPr lang="en-GB" dirty="0"/>
          </a:p>
        </p:txBody>
      </p:sp>
    </p:spTree>
    <p:extLst>
      <p:ext uri="{BB962C8B-B14F-4D97-AF65-F5344CB8AC3E}">
        <p14:creationId xmlns:p14="http://schemas.microsoft.com/office/powerpoint/2010/main" val="4455618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373545"/>
      </a:dk2>
      <a:lt2>
        <a:srgbClr val="BCD0E0"/>
      </a:lt2>
      <a:accent1>
        <a:srgbClr val="3494BA"/>
      </a:accent1>
      <a:accent2>
        <a:srgbClr val="58B6C0"/>
      </a:accent2>
      <a:accent3>
        <a:srgbClr val="75BDA7"/>
      </a:accent3>
      <a:accent4>
        <a:srgbClr val="7A8C8E"/>
      </a:accent4>
      <a:accent5>
        <a:srgbClr val="84ACB6"/>
      </a:accent5>
      <a:accent6>
        <a:srgbClr val="6793CD"/>
      </a:accent6>
      <a:hlink>
        <a:srgbClr val="6B9F25"/>
      </a:hlink>
      <a:folHlink>
        <a:srgbClr val="9F6715"/>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913DB040-6816-4415-960D-8178C785755E}"/>
    </a:ext>
  </a:extLst>
</a:theme>
</file>

<file path=docProps/app.xml><?xml version="1.0" encoding="utf-8"?>
<Properties xmlns="http://schemas.openxmlformats.org/officeDocument/2006/extended-properties" xmlns:vt="http://schemas.openxmlformats.org/officeDocument/2006/docPropsVTypes">
  <Template>TM03457510[[fn=Savon]]</Template>
  <TotalTime>14</TotalTime>
  <Words>281</Words>
  <Application>Microsoft Office PowerPoint</Application>
  <PresentationFormat>Widescreen</PresentationFormat>
  <Paragraphs>18</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Century Gothic</vt:lpstr>
      <vt:lpstr>Savon</vt:lpstr>
      <vt:lpstr>Values: What matters most to humanists and Christians? </vt:lpstr>
      <vt:lpstr>LO: To identify the difference between good and bad and why both exist</vt:lpstr>
      <vt:lpstr>Let’s get you thinking…</vt:lpstr>
      <vt:lpstr>At home, using large paper to answer… ask your family too. </vt:lpstr>
      <vt:lpstr>Christians believe this…</vt:lpstr>
      <vt:lpstr>So God intended us to be in his image!</vt:lpstr>
      <vt:lpstr>So how did ‘bad’ enter the world?</vt:lpstr>
    </vt:vector>
  </TitlesOfParts>
  <Company>Great Barford Primary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Values: What matters most to humanists and Christians?</dc:title>
  <dc:creator>EHumphrey</dc:creator>
  <cp:lastModifiedBy>EHumphrey</cp:lastModifiedBy>
  <cp:revision>4</cp:revision>
  <dcterms:created xsi:type="dcterms:W3CDTF">2020-01-05T19:39:23Z</dcterms:created>
  <dcterms:modified xsi:type="dcterms:W3CDTF">2021-02-25T08:13:44Z</dcterms:modified>
</cp:coreProperties>
</file>